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3" r:id="rId3"/>
    <p:sldId id="264" r:id="rId4"/>
    <p:sldId id="260" r:id="rId5"/>
    <p:sldId id="261" r:id="rId6"/>
    <p:sldId id="258" r:id="rId7"/>
    <p:sldId id="257" r:id="rId8"/>
    <p:sldId id="259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4C4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C995E1-285E-4080-BB10-896D0781DD01}" v="834" dt="2022-04-09T13:43:35.5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596B66-2CDC-4F73-87D3-6693C8A7137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6D0B0FA-90C6-4398-8AD1-F62AAD64E384}">
      <dgm:prSet/>
      <dgm:spPr/>
      <dgm:t>
        <a:bodyPr/>
        <a:lstStyle/>
        <a:p>
          <a:pPr>
            <a:defRPr cap="all"/>
          </a:pPr>
          <a:r>
            <a:rPr lang="en-US"/>
            <a:t>Biblioteka: XGBOOST</a:t>
          </a:r>
        </a:p>
      </dgm:t>
    </dgm:pt>
    <dgm:pt modelId="{03C5008C-A3DB-42D9-B1A6-08463474714C}" type="parTrans" cxnId="{3BA1BB22-E5E3-4CEF-BA1F-46BEB767FC90}">
      <dgm:prSet/>
      <dgm:spPr/>
      <dgm:t>
        <a:bodyPr/>
        <a:lstStyle/>
        <a:p>
          <a:endParaRPr lang="en-US"/>
        </a:p>
      </dgm:t>
    </dgm:pt>
    <dgm:pt modelId="{1A29C888-D6C1-4B22-A03B-DEF00058D431}" type="sibTrans" cxnId="{3BA1BB22-E5E3-4CEF-BA1F-46BEB767FC90}">
      <dgm:prSet/>
      <dgm:spPr/>
      <dgm:t>
        <a:bodyPr/>
        <a:lstStyle/>
        <a:p>
          <a:endParaRPr lang="en-US"/>
        </a:p>
      </dgm:t>
    </dgm:pt>
    <dgm:pt modelId="{1A25D7FC-4EF7-4860-A8E5-D330AB9D6DBB}">
      <dgm:prSet/>
      <dgm:spPr/>
      <dgm:t>
        <a:bodyPr/>
        <a:lstStyle/>
        <a:p>
          <a:pPr>
            <a:defRPr cap="all"/>
          </a:pPr>
          <a:r>
            <a:rPr lang="en-US"/>
            <a:t>Model: xgboost.XGBRegressor</a:t>
          </a:r>
        </a:p>
      </dgm:t>
    </dgm:pt>
    <dgm:pt modelId="{13A3635D-F41F-43D3-AEEB-F4BE8C883E7A}" type="parTrans" cxnId="{19E44E5B-3B46-4DE7-A1CB-2DACA0AC2E43}">
      <dgm:prSet/>
      <dgm:spPr/>
      <dgm:t>
        <a:bodyPr/>
        <a:lstStyle/>
        <a:p>
          <a:endParaRPr lang="en-US"/>
        </a:p>
      </dgm:t>
    </dgm:pt>
    <dgm:pt modelId="{D4513229-7265-45E9-A811-D63602491B54}" type="sibTrans" cxnId="{19E44E5B-3B46-4DE7-A1CB-2DACA0AC2E43}">
      <dgm:prSet/>
      <dgm:spPr/>
      <dgm:t>
        <a:bodyPr/>
        <a:lstStyle/>
        <a:p>
          <a:endParaRPr lang="en-US"/>
        </a:p>
      </dgm:t>
    </dgm:pt>
    <dgm:pt modelId="{4319328A-7737-42EE-9732-B31AB2E81CEC}" type="pres">
      <dgm:prSet presAssocID="{69596B66-2CDC-4F73-87D3-6693C8A7137F}" presName="root" presStyleCnt="0">
        <dgm:presLayoutVars>
          <dgm:dir/>
          <dgm:resizeHandles val="exact"/>
        </dgm:presLayoutVars>
      </dgm:prSet>
      <dgm:spPr/>
    </dgm:pt>
    <dgm:pt modelId="{BBF7AEBF-C5F3-433F-8FD2-BEF068ECDB7F}" type="pres">
      <dgm:prSet presAssocID="{46D0B0FA-90C6-4398-8AD1-F62AAD64E384}" presName="compNode" presStyleCnt="0"/>
      <dgm:spPr/>
    </dgm:pt>
    <dgm:pt modelId="{89CF2936-238D-4482-BE1C-3E3D0D1E0567}" type="pres">
      <dgm:prSet presAssocID="{46D0B0FA-90C6-4398-8AD1-F62AAD64E384}" presName="iconBgRect" presStyleLbl="bgShp" presStyleIdx="0" presStyleCnt="2"/>
      <dgm:spPr/>
    </dgm:pt>
    <dgm:pt modelId="{125A5AC2-DAB6-4927-898A-55A0F6392E7B}" type="pres">
      <dgm:prSet presAssocID="{46D0B0FA-90C6-4398-8AD1-F62AAD64E38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 on Shelf"/>
        </a:ext>
      </dgm:extLst>
    </dgm:pt>
    <dgm:pt modelId="{666625FE-ACC0-4F3F-B1E0-A9E55C8CC45A}" type="pres">
      <dgm:prSet presAssocID="{46D0B0FA-90C6-4398-8AD1-F62AAD64E384}" presName="spaceRect" presStyleCnt="0"/>
      <dgm:spPr/>
    </dgm:pt>
    <dgm:pt modelId="{D2738C56-045A-4F6A-9B4D-74F14F408955}" type="pres">
      <dgm:prSet presAssocID="{46D0B0FA-90C6-4398-8AD1-F62AAD64E384}" presName="textRect" presStyleLbl="revTx" presStyleIdx="0" presStyleCnt="2">
        <dgm:presLayoutVars>
          <dgm:chMax val="1"/>
          <dgm:chPref val="1"/>
        </dgm:presLayoutVars>
      </dgm:prSet>
      <dgm:spPr/>
    </dgm:pt>
    <dgm:pt modelId="{141E5325-89A1-44BB-B2A1-CAA882AF80BB}" type="pres">
      <dgm:prSet presAssocID="{1A29C888-D6C1-4B22-A03B-DEF00058D431}" presName="sibTrans" presStyleCnt="0"/>
      <dgm:spPr/>
    </dgm:pt>
    <dgm:pt modelId="{FC335465-B46C-44FE-B53E-B3925D6F7201}" type="pres">
      <dgm:prSet presAssocID="{1A25D7FC-4EF7-4860-A8E5-D330AB9D6DBB}" presName="compNode" presStyleCnt="0"/>
      <dgm:spPr/>
    </dgm:pt>
    <dgm:pt modelId="{5695523F-DC37-4030-84A0-9780888E16FD}" type="pres">
      <dgm:prSet presAssocID="{1A25D7FC-4EF7-4860-A8E5-D330AB9D6DBB}" presName="iconBgRect" presStyleLbl="bgShp" presStyleIdx="1" presStyleCnt="2"/>
      <dgm:spPr/>
    </dgm:pt>
    <dgm:pt modelId="{BEBA4A51-FC35-4566-A534-BEC1ECF8A39B}" type="pres">
      <dgm:prSet presAssocID="{1A25D7FC-4EF7-4860-A8E5-D330AB9D6DB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48D7F9D8-4AD8-4C3E-9DEF-26AA9C2390CC}" type="pres">
      <dgm:prSet presAssocID="{1A25D7FC-4EF7-4860-A8E5-D330AB9D6DBB}" presName="spaceRect" presStyleCnt="0"/>
      <dgm:spPr/>
    </dgm:pt>
    <dgm:pt modelId="{95A9DC7F-237E-4FE3-97F1-AF643819ECC7}" type="pres">
      <dgm:prSet presAssocID="{1A25D7FC-4EF7-4860-A8E5-D330AB9D6DBB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3BA1BB22-E5E3-4CEF-BA1F-46BEB767FC90}" srcId="{69596B66-2CDC-4F73-87D3-6693C8A7137F}" destId="{46D0B0FA-90C6-4398-8AD1-F62AAD64E384}" srcOrd="0" destOrd="0" parTransId="{03C5008C-A3DB-42D9-B1A6-08463474714C}" sibTransId="{1A29C888-D6C1-4B22-A03B-DEF00058D431}"/>
    <dgm:cxn modelId="{19E44E5B-3B46-4DE7-A1CB-2DACA0AC2E43}" srcId="{69596B66-2CDC-4F73-87D3-6693C8A7137F}" destId="{1A25D7FC-4EF7-4860-A8E5-D330AB9D6DBB}" srcOrd="1" destOrd="0" parTransId="{13A3635D-F41F-43D3-AEEB-F4BE8C883E7A}" sibTransId="{D4513229-7265-45E9-A811-D63602491B54}"/>
    <dgm:cxn modelId="{D579F541-A3BA-40C2-AD80-384168944E55}" type="presOf" srcId="{69596B66-2CDC-4F73-87D3-6693C8A7137F}" destId="{4319328A-7737-42EE-9732-B31AB2E81CEC}" srcOrd="0" destOrd="0" presId="urn:microsoft.com/office/officeart/2018/5/layout/IconCircleLabelList"/>
    <dgm:cxn modelId="{472D7278-202F-47C1-9AA3-CC1BBA3C786B}" type="presOf" srcId="{46D0B0FA-90C6-4398-8AD1-F62AAD64E384}" destId="{D2738C56-045A-4F6A-9B4D-74F14F408955}" srcOrd="0" destOrd="0" presId="urn:microsoft.com/office/officeart/2018/5/layout/IconCircleLabelList"/>
    <dgm:cxn modelId="{5BD489C7-429C-4EEF-8E6F-FF52883697BB}" type="presOf" srcId="{1A25D7FC-4EF7-4860-A8E5-D330AB9D6DBB}" destId="{95A9DC7F-237E-4FE3-97F1-AF643819ECC7}" srcOrd="0" destOrd="0" presId="urn:microsoft.com/office/officeart/2018/5/layout/IconCircleLabelList"/>
    <dgm:cxn modelId="{7107C28C-A27F-4A96-8F8F-2294A965CC7F}" type="presParOf" srcId="{4319328A-7737-42EE-9732-B31AB2E81CEC}" destId="{BBF7AEBF-C5F3-433F-8FD2-BEF068ECDB7F}" srcOrd="0" destOrd="0" presId="urn:microsoft.com/office/officeart/2018/5/layout/IconCircleLabelList"/>
    <dgm:cxn modelId="{AE91ECE6-FD29-4F61-B412-130970AE78A1}" type="presParOf" srcId="{BBF7AEBF-C5F3-433F-8FD2-BEF068ECDB7F}" destId="{89CF2936-238D-4482-BE1C-3E3D0D1E0567}" srcOrd="0" destOrd="0" presId="urn:microsoft.com/office/officeart/2018/5/layout/IconCircleLabelList"/>
    <dgm:cxn modelId="{F650B307-5893-488C-8560-21F46233411B}" type="presParOf" srcId="{BBF7AEBF-C5F3-433F-8FD2-BEF068ECDB7F}" destId="{125A5AC2-DAB6-4927-898A-55A0F6392E7B}" srcOrd="1" destOrd="0" presId="urn:microsoft.com/office/officeart/2018/5/layout/IconCircleLabelList"/>
    <dgm:cxn modelId="{4ACCC96D-4C63-4F03-A663-3FBFB7390DB6}" type="presParOf" srcId="{BBF7AEBF-C5F3-433F-8FD2-BEF068ECDB7F}" destId="{666625FE-ACC0-4F3F-B1E0-A9E55C8CC45A}" srcOrd="2" destOrd="0" presId="urn:microsoft.com/office/officeart/2018/5/layout/IconCircleLabelList"/>
    <dgm:cxn modelId="{30E2C5E4-580C-44A1-A202-948D1D671546}" type="presParOf" srcId="{BBF7AEBF-C5F3-433F-8FD2-BEF068ECDB7F}" destId="{D2738C56-045A-4F6A-9B4D-74F14F408955}" srcOrd="3" destOrd="0" presId="urn:microsoft.com/office/officeart/2018/5/layout/IconCircleLabelList"/>
    <dgm:cxn modelId="{80CE417B-E102-40B1-A255-FDC7D5808F23}" type="presParOf" srcId="{4319328A-7737-42EE-9732-B31AB2E81CEC}" destId="{141E5325-89A1-44BB-B2A1-CAA882AF80BB}" srcOrd="1" destOrd="0" presId="urn:microsoft.com/office/officeart/2018/5/layout/IconCircleLabelList"/>
    <dgm:cxn modelId="{F4F4DF11-04D3-47A8-8252-6E9A5C5FBF88}" type="presParOf" srcId="{4319328A-7737-42EE-9732-B31AB2E81CEC}" destId="{FC335465-B46C-44FE-B53E-B3925D6F7201}" srcOrd="2" destOrd="0" presId="urn:microsoft.com/office/officeart/2018/5/layout/IconCircleLabelList"/>
    <dgm:cxn modelId="{D90C98D6-543F-407D-83E4-479E2F68F723}" type="presParOf" srcId="{FC335465-B46C-44FE-B53E-B3925D6F7201}" destId="{5695523F-DC37-4030-84A0-9780888E16FD}" srcOrd="0" destOrd="0" presId="urn:microsoft.com/office/officeart/2018/5/layout/IconCircleLabelList"/>
    <dgm:cxn modelId="{28B9C4EE-71B1-4B5C-96CE-EC2EE750E2EC}" type="presParOf" srcId="{FC335465-B46C-44FE-B53E-B3925D6F7201}" destId="{BEBA4A51-FC35-4566-A534-BEC1ECF8A39B}" srcOrd="1" destOrd="0" presId="urn:microsoft.com/office/officeart/2018/5/layout/IconCircleLabelList"/>
    <dgm:cxn modelId="{2A2C2F94-DE04-4F20-AEA9-FF13B3F61853}" type="presParOf" srcId="{FC335465-B46C-44FE-B53E-B3925D6F7201}" destId="{48D7F9D8-4AD8-4C3E-9DEF-26AA9C2390CC}" srcOrd="2" destOrd="0" presId="urn:microsoft.com/office/officeart/2018/5/layout/IconCircleLabelList"/>
    <dgm:cxn modelId="{6E16B560-F764-4153-A9A4-23E46CA245AC}" type="presParOf" srcId="{FC335465-B46C-44FE-B53E-B3925D6F7201}" destId="{95A9DC7F-237E-4FE3-97F1-AF643819ECC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CF2936-238D-4482-BE1C-3E3D0D1E0567}">
      <dsp:nvSpPr>
        <dsp:cNvPr id="0" name=""/>
        <dsp:cNvSpPr/>
      </dsp:nvSpPr>
      <dsp:spPr>
        <a:xfrm>
          <a:off x="1991015" y="6217"/>
          <a:ext cx="2024437" cy="20244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5A5AC2-DAB6-4927-898A-55A0F6392E7B}">
      <dsp:nvSpPr>
        <dsp:cNvPr id="0" name=""/>
        <dsp:cNvSpPr/>
      </dsp:nvSpPr>
      <dsp:spPr>
        <a:xfrm>
          <a:off x="2422453" y="437655"/>
          <a:ext cx="1161562" cy="1161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738C56-045A-4F6A-9B4D-74F14F408955}">
      <dsp:nvSpPr>
        <dsp:cNvPr id="0" name=""/>
        <dsp:cNvSpPr/>
      </dsp:nvSpPr>
      <dsp:spPr>
        <a:xfrm>
          <a:off x="1343859" y="2661218"/>
          <a:ext cx="331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Biblioteka: XGBOOST</a:t>
          </a:r>
        </a:p>
      </dsp:txBody>
      <dsp:txXfrm>
        <a:off x="1343859" y="2661218"/>
        <a:ext cx="3318750" cy="720000"/>
      </dsp:txXfrm>
    </dsp:sp>
    <dsp:sp modelId="{5695523F-DC37-4030-84A0-9780888E16FD}">
      <dsp:nvSpPr>
        <dsp:cNvPr id="0" name=""/>
        <dsp:cNvSpPr/>
      </dsp:nvSpPr>
      <dsp:spPr>
        <a:xfrm>
          <a:off x="5890546" y="6217"/>
          <a:ext cx="2024437" cy="20244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BA4A51-FC35-4566-A534-BEC1ECF8A39B}">
      <dsp:nvSpPr>
        <dsp:cNvPr id="0" name=""/>
        <dsp:cNvSpPr/>
      </dsp:nvSpPr>
      <dsp:spPr>
        <a:xfrm>
          <a:off x="6321984" y="437655"/>
          <a:ext cx="1161562" cy="1161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A9DC7F-237E-4FE3-97F1-AF643819ECC7}">
      <dsp:nvSpPr>
        <dsp:cNvPr id="0" name=""/>
        <dsp:cNvSpPr/>
      </dsp:nvSpPr>
      <dsp:spPr>
        <a:xfrm>
          <a:off x="5243390" y="2661218"/>
          <a:ext cx="331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/>
            <a:t>Model: xgboost.XGBRegressor</a:t>
          </a:r>
        </a:p>
      </dsp:txBody>
      <dsp:txXfrm>
        <a:off x="5243390" y="2661218"/>
        <a:ext cx="3318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404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409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587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6620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445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010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975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045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966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309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12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052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370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641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946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956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98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</a:t>
            </a:r>
          </a:p>
          <a:p>
            <a:pPr lvl="6"/>
            <a:r>
              <a:rPr lang="en-US" dirty="0"/>
              <a:t>Seven</a:t>
            </a:r>
          </a:p>
          <a:p>
            <a:pPr lvl="7"/>
            <a:r>
              <a:rPr lang="en-US" dirty="0"/>
              <a:t>Eight</a:t>
            </a:r>
          </a:p>
          <a:p>
            <a:pPr lvl="8"/>
            <a:r>
              <a:rPr lang="en-US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8511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20434" y="-469156"/>
            <a:ext cx="7577667" cy="2387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25165" y="199122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cs typeface="Calibri"/>
              </a:rPr>
              <a:t>By </a:t>
            </a:r>
            <a:r>
              <a:rPr lang="en-US" dirty="0" err="1">
                <a:solidFill>
                  <a:schemeClr val="tx1"/>
                </a:solidFill>
                <a:cs typeface="Calibri"/>
              </a:rPr>
              <a:t>SuperSzwadronAlfa</a:t>
            </a:r>
            <a:endParaRPr lang="en-US" dirty="0">
              <a:solidFill>
                <a:schemeClr val="tx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DD3301-2D03-78A5-F277-2ED46F99A300}"/>
              </a:ext>
            </a:extLst>
          </p:cNvPr>
          <p:cNvSpPr txBox="1"/>
          <p:nvPr/>
        </p:nvSpPr>
        <p:spPr>
          <a:xfrm>
            <a:off x="4724400" y="32003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9E04B-6F3E-D0A7-D11C-7BDC23ABFF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012" y="-1227665"/>
            <a:ext cx="8676222" cy="3200400"/>
          </a:xfrm>
        </p:spPr>
        <p:txBody>
          <a:bodyPr/>
          <a:lstStyle/>
          <a:p>
            <a:r>
              <a:rPr lang="en-US" b="1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Jak </a:t>
            </a:r>
            <a:r>
              <a:rPr lang="en-US" b="1" dirty="0" err="1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zburzyć</a:t>
            </a:r>
            <a:r>
              <a:rPr lang="en-US" b="1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nowy</a:t>
            </a:r>
            <a:r>
              <a:rPr lang="en-US" b="1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yORK</a:t>
            </a:r>
            <a:r>
              <a:rPr lang="en-US" b="1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I NA TYM SKORZYSTAĆ?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ABECE0-E610-DD4D-060D-07E51C1AF5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1" y="1972733"/>
            <a:ext cx="11410955" cy="3200400"/>
          </a:xfrm>
        </p:spPr>
        <p:txBody>
          <a:bodyPr/>
          <a:lstStyle/>
          <a:p>
            <a:r>
              <a:rPr lang="en-US" sz="2400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Znaleźć</a:t>
            </a:r>
            <a:r>
              <a:rPr lang="en-US" sz="2400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potencjał</a:t>
            </a:r>
            <a:r>
              <a:rPr lang="en-US" sz="2400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w </a:t>
            </a:r>
            <a:r>
              <a:rPr lang="en-US" sz="2400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istniejących</a:t>
            </a:r>
            <a:r>
              <a:rPr lang="en-US" sz="2400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nieruchomościach</a:t>
            </a:r>
            <a:r>
              <a:rPr lang="en-US" sz="2400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sz="2400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i</a:t>
            </a:r>
            <a:r>
              <a:rPr lang="en-US" sz="2400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 </a:t>
            </a:r>
            <a:r>
              <a:rPr lang="en-US" sz="2400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zmienić</a:t>
            </a:r>
            <a:r>
              <a:rPr lang="en-US" sz="2400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ich </a:t>
            </a:r>
            <a:r>
              <a:rPr lang="en-US" sz="2400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przeznaczenie</a:t>
            </a:r>
            <a:endParaRPr lang="en-US" sz="2400" b="1" dirty="0" err="1"/>
          </a:p>
        </p:txBody>
      </p:sp>
    </p:spTree>
    <p:extLst>
      <p:ext uri="{BB962C8B-B14F-4D97-AF65-F5344CB8AC3E}">
        <p14:creationId xmlns:p14="http://schemas.microsoft.com/office/powerpoint/2010/main" val="1195862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1A7FCC-E30A-C816-7E1F-5244EBCFB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7348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pROFITY</a:t>
            </a:r>
            <a:endParaRPr lang="en-US" sz="4400" dirty="0" err="1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CD7B7-D9AA-1E16-F4D0-5B9A5BC9B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70" y="2666999"/>
            <a:ext cx="10465441" cy="3124201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200000"/>
              </a:lnSpc>
            </a:pPr>
            <a:r>
              <a:rPr lang="en-US" sz="32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LEPSZE WYKORZYSTANIE PRZESTRZENI MIEJSKIEJ</a:t>
            </a:r>
            <a:endParaRPr lang="en-US"/>
          </a:p>
          <a:p>
            <a:pPr>
              <a:lnSpc>
                <a:spcPct val="200000"/>
              </a:lnSpc>
              <a:buClr>
                <a:srgbClr val="FFFFFF"/>
              </a:buClr>
            </a:pPr>
            <a:r>
              <a:rPr lang="en-US" sz="32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INWESTYCJA NA PRZYSZŁOŚĆ</a:t>
            </a:r>
          </a:p>
          <a:p>
            <a:pPr>
              <a:lnSpc>
                <a:spcPct val="200000"/>
              </a:lnSpc>
              <a:buClr>
                <a:srgbClr val="FFFFFF"/>
              </a:buClr>
            </a:pPr>
            <a:r>
              <a:rPr lang="en-US" sz="32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ZYSK Z TYPU NIERUCHOMOŚCI GENERUJĄCEJ WIĘKSZY PRZYCHÓD</a:t>
            </a:r>
          </a:p>
        </p:txBody>
      </p:sp>
    </p:spTree>
    <p:extLst>
      <p:ext uri="{BB962C8B-B14F-4D97-AF65-F5344CB8AC3E}">
        <p14:creationId xmlns:p14="http://schemas.microsoft.com/office/powerpoint/2010/main" val="1656482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69886-C7C1-F104-909F-F8ED3A16B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426334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b="1" dirty="0" err="1"/>
              <a:t>Aplikacja</a:t>
            </a:r>
            <a:br>
              <a:rPr lang="en-US" sz="2800" b="1" dirty="0"/>
            </a:br>
            <a:r>
              <a:rPr lang="en-US" sz="2800" b="1" dirty="0"/>
              <a:t> </a:t>
            </a:r>
            <a:r>
              <a:rPr lang="en-US" sz="1600" b="1" dirty="0"/>
              <a:t>(</a:t>
            </a:r>
            <a:r>
              <a:rPr lang="en-US" sz="1600" b="1" dirty="0" err="1"/>
              <a:t>Prototyp</a:t>
            </a:r>
            <a:r>
              <a:rPr lang="en-US" sz="1600" b="1" dirty="0"/>
              <a:t>)</a:t>
            </a:r>
            <a:endParaRPr lang="en-US" sz="2800" b="1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2ED1F-B797-9DCE-5D0E-D08D15A78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70560" y="1924291"/>
            <a:ext cx="4376736" cy="41808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dirty="0"/>
              <a:t>Grupa </a:t>
            </a:r>
            <a:r>
              <a:rPr lang="en-US" sz="2400" dirty="0" err="1"/>
              <a:t>docelowa</a:t>
            </a:r>
            <a:r>
              <a:rPr lang="en-US" sz="2400" dirty="0"/>
              <a:t>: </a:t>
            </a:r>
            <a:endParaRPr lang="en-US" sz="2400" dirty="0" err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algn="ctr">
              <a:buClr>
                <a:srgbClr val="FFFFFF"/>
              </a:buClr>
              <a:buFont typeface="Arial"/>
              <a:buChar char="•"/>
            </a:pPr>
            <a:r>
              <a:rPr lang="en-US" sz="2400" dirty="0" err="1"/>
              <a:t>inwestorzy</a:t>
            </a:r>
            <a:r>
              <a:rPr lang="en-US" sz="2400" dirty="0"/>
              <a:t> </a:t>
            </a:r>
            <a:endParaRPr lang="en-US" sz="24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algn="ctr">
              <a:buClr>
                <a:srgbClr val="FFFFFF"/>
              </a:buClr>
              <a:buFont typeface="Arial"/>
              <a:buChar char="•"/>
            </a:pPr>
            <a:r>
              <a:rPr lang="en-US" sz="2400" dirty="0" err="1"/>
              <a:t>najbogatsze</a:t>
            </a:r>
            <a:r>
              <a:rPr lang="en-US" sz="2400" dirty="0"/>
              <a:t> </a:t>
            </a:r>
            <a:r>
              <a:rPr lang="en-US" sz="2400" dirty="0" err="1"/>
              <a:t>osoby</a:t>
            </a:r>
            <a:endParaRPr lang="en-US" sz="2400" dirty="0" err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algn="ctr">
              <a:buClr>
                <a:srgbClr val="FFFFFF"/>
              </a:buClr>
              <a:buChar char="•"/>
            </a:pPr>
            <a:endParaRPr lang="en-US" sz="2400" dirty="0"/>
          </a:p>
          <a:p>
            <a:pPr algn="ctr"/>
            <a:r>
              <a:rPr lang="en-US" sz="2400" dirty="0" err="1"/>
              <a:t>Pomysł</a:t>
            </a:r>
            <a:r>
              <a:rPr lang="en-US" sz="2400" dirty="0"/>
              <a:t>: </a:t>
            </a:r>
            <a:endParaRPr lang="en-US" sz="2400" dirty="0" err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algn="ctr"/>
            <a:r>
              <a:rPr lang="en-US" sz="2400" dirty="0"/>
              <a:t>Jakie </a:t>
            </a:r>
            <a:r>
              <a:rPr lang="en-US" sz="2400" dirty="0" err="1"/>
              <a:t>budynki</a:t>
            </a:r>
            <a:r>
              <a:rPr lang="en-US" sz="2400" dirty="0"/>
              <a:t> </a:t>
            </a:r>
            <a:r>
              <a:rPr lang="en-US" sz="2400" dirty="0" err="1"/>
              <a:t>można</a:t>
            </a:r>
            <a:r>
              <a:rPr lang="en-US" sz="2400" dirty="0"/>
              <a:t> </a:t>
            </a:r>
            <a:r>
              <a:rPr lang="en-US" sz="2400" dirty="0" err="1"/>
              <a:t>przekształcić</a:t>
            </a:r>
            <a:r>
              <a:rPr lang="en-US" sz="2400" dirty="0"/>
              <a:t> w </a:t>
            </a:r>
            <a:r>
              <a:rPr lang="en-US" sz="2400" dirty="0" err="1"/>
              <a:t>budynki</a:t>
            </a:r>
            <a:r>
              <a:rPr lang="en-US" sz="2400" dirty="0"/>
              <a:t> </a:t>
            </a:r>
            <a:r>
              <a:rPr lang="en-US" sz="2400" dirty="0" err="1"/>
              <a:t>innej</a:t>
            </a:r>
            <a:r>
              <a:rPr lang="en-US" sz="2400" dirty="0"/>
              <a:t> </a:t>
            </a:r>
            <a:r>
              <a:rPr lang="en-US" sz="2400" dirty="0" err="1"/>
              <a:t>klasy</a:t>
            </a:r>
            <a:r>
              <a:rPr lang="en-US" sz="2400" dirty="0"/>
              <a:t> </a:t>
            </a:r>
            <a:r>
              <a:rPr lang="en-US" sz="2400" dirty="0" err="1"/>
              <a:t>i</a:t>
            </a:r>
            <a:r>
              <a:rPr lang="en-US" sz="2400" dirty="0"/>
              <a:t> </a:t>
            </a:r>
            <a:r>
              <a:rPr lang="en-US" sz="2400" dirty="0" err="1"/>
              <a:t>na</a:t>
            </a:r>
            <a:r>
              <a:rPr lang="en-US" sz="2400" dirty="0"/>
              <a:t> </a:t>
            </a:r>
            <a:r>
              <a:rPr lang="en-US" sz="2400" dirty="0" err="1"/>
              <a:t>tym</a:t>
            </a:r>
            <a:r>
              <a:rPr lang="en-US" sz="2400" dirty="0"/>
              <a:t> </a:t>
            </a:r>
            <a:r>
              <a:rPr lang="en-US" sz="2400" dirty="0" err="1"/>
              <a:t>zarobić</a:t>
            </a:r>
            <a:r>
              <a:rPr lang="en-US" sz="2400" dirty="0"/>
              <a:t>?</a:t>
            </a:r>
            <a:endParaRPr lang="en-US" sz="24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8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D3ECF49-7A6E-2394-AEEB-7A946B9C9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9716" r="-2" b="-2"/>
          <a:stretch/>
        </p:blipFill>
        <p:spPr>
          <a:xfrm>
            <a:off x="4630994" y="645106"/>
            <a:ext cx="6916633" cy="52477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874720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09D79-DF28-497C-45D8-756A1FA7C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r>
              <a:rPr lang="en-US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Wybrany</a:t>
            </a:r>
            <a:r>
              <a:rPr lang="en-US" b="1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MODEL</a:t>
            </a:r>
            <a:endParaRPr lang="en-US" b="1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FA978B7-4A70-A3D7-8BE7-E29CC39F3C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5491598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51852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5BBD3ED2-B0E6-45A2-ABD5-ECF31BC37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F2D2D1E8-4ABF-4B6B-B39D-40B080B61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160" y="0"/>
            <a:ext cx="9369421" cy="6857999"/>
          </a:xfrm>
          <a:prstGeom prst="rect">
            <a:avLst/>
          </a:prstGeom>
          <a:gradFill flip="none" rotWithShape="1">
            <a:gsLst>
              <a:gs pos="10000">
                <a:schemeClr val="bg2">
                  <a:lumMod val="60000"/>
                  <a:lumOff val="40000"/>
                  <a:alpha val="40000"/>
                </a:schemeClr>
              </a:gs>
              <a:gs pos="70000">
                <a:schemeClr val="bg2">
                  <a:alpha val="0"/>
                </a:schemeClr>
              </a:gs>
              <a:gs pos="0">
                <a:schemeClr val="bg2">
                  <a:lumMod val="40000"/>
                  <a:lumOff val="6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1">
            <a:extLst>
              <a:ext uri="{FF2B5EF4-FFF2-40B4-BE49-F238E27FC236}">
                <a16:creationId xmlns:a16="http://schemas.microsoft.com/office/drawing/2014/main" id="{BC7AB4B5-66A5-48D1-BD88-C60A16ED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088489" cy="6858002"/>
          </a:xfrm>
          <a:custGeom>
            <a:avLst/>
            <a:gdLst>
              <a:gd name="connsiteX0" fmla="*/ 0 w 6088489"/>
              <a:gd name="connsiteY0" fmla="*/ 0 h 6858002"/>
              <a:gd name="connsiteX1" fmla="*/ 3563332 w 6088489"/>
              <a:gd name="connsiteY1" fmla="*/ 0 h 6858002"/>
              <a:gd name="connsiteX2" fmla="*/ 3563332 w 6088489"/>
              <a:gd name="connsiteY2" fmla="*/ 3 h 6858002"/>
              <a:gd name="connsiteX3" fmla="*/ 5842099 w 6088489"/>
              <a:gd name="connsiteY3" fmla="*/ 3 h 6858002"/>
              <a:gd name="connsiteX4" fmla="*/ 5842099 w 6088489"/>
              <a:gd name="connsiteY4" fmla="*/ 4 h 6858002"/>
              <a:gd name="connsiteX5" fmla="*/ 5835346 w 6088489"/>
              <a:gd name="connsiteY5" fmla="*/ 4 h 6858002"/>
              <a:gd name="connsiteX6" fmla="*/ 5841229 w 6088489"/>
              <a:gd name="connsiteY6" fmla="*/ 40466 h 6858002"/>
              <a:gd name="connsiteX7" fmla="*/ 5858543 w 6088489"/>
              <a:gd name="connsiteY7" fmla="*/ 159110 h 6858002"/>
              <a:gd name="connsiteX8" fmla="*/ 5870645 w 6088489"/>
              <a:gd name="connsiteY8" fmla="*/ 245521 h 6858002"/>
              <a:gd name="connsiteX9" fmla="*/ 5883420 w 6088489"/>
              <a:gd name="connsiteY9" fmla="*/ 348391 h 6858002"/>
              <a:gd name="connsiteX10" fmla="*/ 5898716 w 6088489"/>
              <a:gd name="connsiteY10" fmla="*/ 470463 h 6858002"/>
              <a:gd name="connsiteX11" fmla="*/ 5914853 w 6088489"/>
              <a:gd name="connsiteY11" fmla="*/ 605566 h 6858002"/>
              <a:gd name="connsiteX12" fmla="*/ 5931830 w 6088489"/>
              <a:gd name="connsiteY12" fmla="*/ 757813 h 6858002"/>
              <a:gd name="connsiteX13" fmla="*/ 5949815 w 6088489"/>
              <a:gd name="connsiteY13" fmla="*/ 923777 h 6858002"/>
              <a:gd name="connsiteX14" fmla="*/ 5967801 w 6088489"/>
              <a:gd name="connsiteY14" fmla="*/ 1104142 h 6858002"/>
              <a:gd name="connsiteX15" fmla="*/ 5986122 w 6088489"/>
              <a:gd name="connsiteY15" fmla="*/ 1296166 h 6858002"/>
              <a:gd name="connsiteX16" fmla="*/ 6003099 w 6088489"/>
              <a:gd name="connsiteY16" fmla="*/ 1503278 h 6858002"/>
              <a:gd name="connsiteX17" fmla="*/ 6019404 w 6088489"/>
              <a:gd name="connsiteY17" fmla="*/ 1719991 h 6858002"/>
              <a:gd name="connsiteX18" fmla="*/ 6034196 w 6088489"/>
              <a:gd name="connsiteY18" fmla="*/ 1949048 h 6858002"/>
              <a:gd name="connsiteX19" fmla="*/ 6048315 w 6088489"/>
              <a:gd name="connsiteY19" fmla="*/ 2187706 h 6858002"/>
              <a:gd name="connsiteX20" fmla="*/ 6061595 w 6088489"/>
              <a:gd name="connsiteY20" fmla="*/ 2436652 h 6858002"/>
              <a:gd name="connsiteX21" fmla="*/ 6066301 w 6088489"/>
              <a:gd name="connsiteY21" fmla="*/ 2564211 h 6858002"/>
              <a:gd name="connsiteX22" fmla="*/ 6071512 w 6088489"/>
              <a:gd name="connsiteY22" fmla="*/ 2694512 h 6858002"/>
              <a:gd name="connsiteX23" fmla="*/ 6076386 w 6088489"/>
              <a:gd name="connsiteY23" fmla="*/ 2826871 h 6858002"/>
              <a:gd name="connsiteX24" fmla="*/ 6079580 w 6088489"/>
              <a:gd name="connsiteY24" fmla="*/ 2959917 h 6858002"/>
              <a:gd name="connsiteX25" fmla="*/ 6082438 w 6088489"/>
              <a:gd name="connsiteY25" fmla="*/ 3095705 h 6858002"/>
              <a:gd name="connsiteX26" fmla="*/ 6085463 w 6088489"/>
              <a:gd name="connsiteY26" fmla="*/ 3232865 h 6858002"/>
              <a:gd name="connsiteX27" fmla="*/ 6087480 w 6088489"/>
              <a:gd name="connsiteY27" fmla="*/ 3372768 h 6858002"/>
              <a:gd name="connsiteX28" fmla="*/ 6087480 w 6088489"/>
              <a:gd name="connsiteY28" fmla="*/ 3514043 h 6858002"/>
              <a:gd name="connsiteX29" fmla="*/ 6088489 w 6088489"/>
              <a:gd name="connsiteY29" fmla="*/ 3656689 h 6858002"/>
              <a:gd name="connsiteX30" fmla="*/ 6087480 w 6088489"/>
              <a:gd name="connsiteY30" fmla="*/ 3800707 h 6858002"/>
              <a:gd name="connsiteX31" fmla="*/ 6085463 w 6088489"/>
              <a:gd name="connsiteY31" fmla="*/ 3946783 h 6858002"/>
              <a:gd name="connsiteX32" fmla="*/ 6083614 w 6088489"/>
              <a:gd name="connsiteY32" fmla="*/ 4092858 h 6858002"/>
              <a:gd name="connsiteX33" fmla="*/ 6079580 w 6088489"/>
              <a:gd name="connsiteY33" fmla="*/ 4240991 h 6858002"/>
              <a:gd name="connsiteX34" fmla="*/ 6075378 w 6088489"/>
              <a:gd name="connsiteY34" fmla="*/ 4390495 h 6858002"/>
              <a:gd name="connsiteX35" fmla="*/ 6070503 w 6088489"/>
              <a:gd name="connsiteY35" fmla="*/ 4540000 h 6858002"/>
              <a:gd name="connsiteX36" fmla="*/ 6063612 w 6088489"/>
              <a:gd name="connsiteY36" fmla="*/ 4690876 h 6858002"/>
              <a:gd name="connsiteX37" fmla="*/ 6055375 w 6088489"/>
              <a:gd name="connsiteY37" fmla="*/ 4843123 h 6858002"/>
              <a:gd name="connsiteX38" fmla="*/ 6047475 w 6088489"/>
              <a:gd name="connsiteY38" fmla="*/ 4996057 h 6858002"/>
              <a:gd name="connsiteX39" fmla="*/ 6037390 w 6088489"/>
              <a:gd name="connsiteY39" fmla="*/ 5148990 h 6858002"/>
              <a:gd name="connsiteX40" fmla="*/ 6025287 w 6088489"/>
              <a:gd name="connsiteY40" fmla="*/ 5303981 h 6858002"/>
              <a:gd name="connsiteX41" fmla="*/ 6013185 w 6088489"/>
              <a:gd name="connsiteY41" fmla="*/ 5456914 h 6858002"/>
              <a:gd name="connsiteX42" fmla="*/ 5999233 w 6088489"/>
              <a:gd name="connsiteY42" fmla="*/ 5612591 h 6858002"/>
              <a:gd name="connsiteX43" fmla="*/ 5983937 w 6088489"/>
              <a:gd name="connsiteY43" fmla="*/ 5768953 h 6858002"/>
              <a:gd name="connsiteX44" fmla="*/ 5967801 w 6088489"/>
              <a:gd name="connsiteY44" fmla="*/ 5923258 h 6858002"/>
              <a:gd name="connsiteX45" fmla="*/ 5948975 w 6088489"/>
              <a:gd name="connsiteY45" fmla="*/ 6079621 h 6858002"/>
              <a:gd name="connsiteX46" fmla="*/ 5928804 w 6088489"/>
              <a:gd name="connsiteY46" fmla="*/ 6235297 h 6858002"/>
              <a:gd name="connsiteX47" fmla="*/ 5908801 w 6088489"/>
              <a:gd name="connsiteY47" fmla="*/ 6391660 h 6858002"/>
              <a:gd name="connsiteX48" fmla="*/ 5885437 w 6088489"/>
              <a:gd name="connsiteY48" fmla="*/ 6547336 h 6858002"/>
              <a:gd name="connsiteX49" fmla="*/ 5861568 w 6088489"/>
              <a:gd name="connsiteY49" fmla="*/ 6702327 h 6858002"/>
              <a:gd name="connsiteX50" fmla="*/ 5836524 w 6088489"/>
              <a:gd name="connsiteY50" fmla="*/ 6858002 h 6858002"/>
              <a:gd name="connsiteX51" fmla="*/ 3563332 w 6088489"/>
              <a:gd name="connsiteY51" fmla="*/ 6858002 h 6858002"/>
              <a:gd name="connsiteX52" fmla="*/ 1223490 w 6088489"/>
              <a:gd name="connsiteY52" fmla="*/ 6858002 h 6858002"/>
              <a:gd name="connsiteX53" fmla="*/ 0 w 6088489"/>
              <a:gd name="connsiteY5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88489" h="6858002">
                <a:moveTo>
                  <a:pt x="0" y="0"/>
                </a:moveTo>
                <a:lnTo>
                  <a:pt x="3563332" y="0"/>
                </a:lnTo>
                <a:lnTo>
                  <a:pt x="3563332" y="3"/>
                </a:lnTo>
                <a:lnTo>
                  <a:pt x="5842099" y="3"/>
                </a:lnTo>
                <a:lnTo>
                  <a:pt x="5842099" y="4"/>
                </a:lnTo>
                <a:lnTo>
                  <a:pt x="5835346" y="4"/>
                </a:lnTo>
                <a:lnTo>
                  <a:pt x="5841229" y="40466"/>
                </a:lnTo>
                <a:lnTo>
                  <a:pt x="5858543" y="159110"/>
                </a:lnTo>
                <a:lnTo>
                  <a:pt x="5870645" y="245521"/>
                </a:lnTo>
                <a:lnTo>
                  <a:pt x="5883420" y="348391"/>
                </a:lnTo>
                <a:lnTo>
                  <a:pt x="5898716" y="470463"/>
                </a:lnTo>
                <a:lnTo>
                  <a:pt x="5914853" y="605566"/>
                </a:lnTo>
                <a:lnTo>
                  <a:pt x="5931830" y="757813"/>
                </a:lnTo>
                <a:lnTo>
                  <a:pt x="5949815" y="923777"/>
                </a:lnTo>
                <a:lnTo>
                  <a:pt x="5967801" y="1104142"/>
                </a:lnTo>
                <a:lnTo>
                  <a:pt x="5986122" y="1296166"/>
                </a:lnTo>
                <a:lnTo>
                  <a:pt x="6003099" y="1503278"/>
                </a:lnTo>
                <a:lnTo>
                  <a:pt x="6019404" y="1719991"/>
                </a:lnTo>
                <a:lnTo>
                  <a:pt x="6034196" y="1949048"/>
                </a:lnTo>
                <a:lnTo>
                  <a:pt x="6048315" y="2187706"/>
                </a:lnTo>
                <a:lnTo>
                  <a:pt x="6061595" y="2436652"/>
                </a:lnTo>
                <a:lnTo>
                  <a:pt x="6066301" y="2564211"/>
                </a:lnTo>
                <a:lnTo>
                  <a:pt x="6071512" y="2694512"/>
                </a:lnTo>
                <a:lnTo>
                  <a:pt x="6076386" y="2826871"/>
                </a:lnTo>
                <a:lnTo>
                  <a:pt x="6079580" y="2959917"/>
                </a:lnTo>
                <a:lnTo>
                  <a:pt x="6082438" y="3095705"/>
                </a:lnTo>
                <a:lnTo>
                  <a:pt x="6085463" y="3232865"/>
                </a:lnTo>
                <a:lnTo>
                  <a:pt x="6087480" y="3372768"/>
                </a:lnTo>
                <a:lnTo>
                  <a:pt x="6087480" y="3514043"/>
                </a:lnTo>
                <a:lnTo>
                  <a:pt x="6088489" y="3656689"/>
                </a:lnTo>
                <a:lnTo>
                  <a:pt x="6087480" y="3800707"/>
                </a:lnTo>
                <a:lnTo>
                  <a:pt x="6085463" y="3946783"/>
                </a:lnTo>
                <a:lnTo>
                  <a:pt x="6083614" y="4092858"/>
                </a:lnTo>
                <a:lnTo>
                  <a:pt x="6079580" y="4240991"/>
                </a:lnTo>
                <a:lnTo>
                  <a:pt x="6075378" y="4390495"/>
                </a:lnTo>
                <a:lnTo>
                  <a:pt x="6070503" y="4540000"/>
                </a:lnTo>
                <a:lnTo>
                  <a:pt x="6063612" y="4690876"/>
                </a:lnTo>
                <a:lnTo>
                  <a:pt x="6055375" y="4843123"/>
                </a:lnTo>
                <a:lnTo>
                  <a:pt x="6047475" y="4996057"/>
                </a:lnTo>
                <a:lnTo>
                  <a:pt x="6037390" y="5148990"/>
                </a:lnTo>
                <a:lnTo>
                  <a:pt x="6025287" y="5303981"/>
                </a:lnTo>
                <a:lnTo>
                  <a:pt x="6013185" y="5456914"/>
                </a:lnTo>
                <a:lnTo>
                  <a:pt x="5999233" y="5612591"/>
                </a:lnTo>
                <a:lnTo>
                  <a:pt x="5983937" y="5768953"/>
                </a:lnTo>
                <a:lnTo>
                  <a:pt x="5967801" y="5923258"/>
                </a:lnTo>
                <a:lnTo>
                  <a:pt x="5948975" y="6079621"/>
                </a:lnTo>
                <a:lnTo>
                  <a:pt x="5928804" y="6235297"/>
                </a:lnTo>
                <a:lnTo>
                  <a:pt x="5908801" y="6391660"/>
                </a:lnTo>
                <a:lnTo>
                  <a:pt x="5885437" y="6547336"/>
                </a:lnTo>
                <a:lnTo>
                  <a:pt x="5861568" y="6702327"/>
                </a:lnTo>
                <a:lnTo>
                  <a:pt x="5836524" y="6858002"/>
                </a:lnTo>
                <a:lnTo>
                  <a:pt x="3563332" y="6858002"/>
                </a:lnTo>
                <a:lnTo>
                  <a:pt x="1223490" y="6858002"/>
                </a:lnTo>
                <a:lnTo>
                  <a:pt x="0" y="6858002"/>
                </a:lnTo>
                <a:close/>
              </a:path>
            </a:pathLst>
          </a:custGeom>
          <a:ln w="44450">
            <a:gradFill>
              <a:gsLst>
                <a:gs pos="500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25400" algn="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67D4C8-F299-B536-1D16-28488DDC9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022" y="-89596"/>
            <a:ext cx="4340023" cy="3207900"/>
          </a:xfrm>
        </p:spPr>
        <p:txBody>
          <a:bodyPr anchor="ctr">
            <a:normAutofit/>
          </a:bodyPr>
          <a:lstStyle/>
          <a:p>
            <a:r>
              <a:rPr lang="en-US" sz="3600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cs typeface="Calibri Light"/>
              </a:rPr>
              <a:t>Zbiór</a:t>
            </a:r>
            <a:r>
              <a:rPr lang="en-US" sz="3600" b="1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cs typeface="Calibri Light"/>
              </a:rPr>
              <a:t> </a:t>
            </a:r>
            <a:r>
              <a:rPr lang="en-US" sz="3600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cs typeface="Calibri Light"/>
              </a:rPr>
              <a:t>danych</a:t>
            </a:r>
            <a:endParaRPr lang="en-US" sz="3600" b="1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253EB-8972-1942-4770-3A9C6111E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8499" y="643467"/>
            <a:ext cx="4521480" cy="5571064"/>
          </a:xfrm>
        </p:spPr>
        <p:txBody>
          <a:bodyPr>
            <a:normAutofit/>
          </a:bodyPr>
          <a:lstStyle/>
          <a:p>
            <a:pPr>
              <a:buClr>
                <a:srgbClr val="FFFFFF"/>
              </a:buClr>
            </a:pP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Pozbycie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się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 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mało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znaczących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kolumn</a:t>
            </a:r>
            <a:endParaRPr lang="en-US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buClr>
                <a:srgbClr val="FFFFFF"/>
              </a:buClr>
            </a:pP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Usunięcie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 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wierszy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z 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danymi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 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zerowymi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w 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kolumnie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"FULLVAL"</a:t>
            </a:r>
          </a:p>
          <a:p>
            <a:pPr>
              <a:buClr>
                <a:srgbClr val="FFFFFF"/>
              </a:buClr>
            </a:pP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Uzupełnienie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danych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brakujących</a:t>
            </a:r>
            <a:endParaRPr lang="en-US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buClr>
                <a:srgbClr val="FFFFFF"/>
              </a:buClr>
            </a:pP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Normalizacja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I 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OneHotEncoding</a:t>
            </a:r>
          </a:p>
          <a:p>
            <a:pPr>
              <a:buClr>
                <a:srgbClr val="FFFFFF"/>
              </a:buClr>
            </a:pP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Okrojenie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zbioru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z 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skrajnych</a:t>
            </a:r>
            <a:r>
              <a:rPr lang="en-US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wartości</a:t>
            </a:r>
          </a:p>
        </p:txBody>
      </p:sp>
    </p:spTree>
    <p:extLst>
      <p:ext uri="{BB962C8B-B14F-4D97-AF65-F5344CB8AC3E}">
        <p14:creationId xmlns:p14="http://schemas.microsoft.com/office/powerpoint/2010/main" val="1157052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606C-555F-99BE-98F4-D362E84FC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4439" y="3948646"/>
            <a:ext cx="8472731" cy="12654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Wpływ</a:t>
            </a:r>
            <a:r>
              <a:rPr lang="en-US" sz="36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sz="36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kolumn</a:t>
            </a:r>
            <a:r>
              <a:rPr lang="en-US" sz="36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sz="36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na</a:t>
            </a:r>
            <a:r>
              <a:rPr lang="en-US" sz="36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sz="36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ocenę</a:t>
            </a:r>
            <a:r>
              <a:rPr lang="en-US" sz="36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sz="3600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modelu</a:t>
            </a:r>
            <a:endParaRPr lang="en-US" sz="3600" dirty="0" err="1"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BD328-E3B6-6F8A-7B8C-0F94573CD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8529" y="5368411"/>
            <a:ext cx="9694606" cy="8700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100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Najbardziej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</a:t>
            </a:r>
            <a:r>
              <a:rPr lang="en-US" sz="2100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znaczące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: Cena </a:t>
            </a:r>
            <a:r>
              <a:rPr lang="en-US" sz="2100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ziemi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, </a:t>
            </a:r>
            <a:r>
              <a:rPr lang="en-US" sz="2100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cena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</a:t>
            </a:r>
            <a:r>
              <a:rPr lang="en-US" sz="2100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całkowita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, </a:t>
            </a:r>
            <a:r>
              <a:rPr lang="en-US" sz="2100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powierzchnia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, </a:t>
            </a:r>
            <a:r>
              <a:rPr lang="en-US" sz="2100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klasa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</a:t>
            </a:r>
            <a:r>
              <a:rPr lang="en-US" sz="2100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budynku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</a:t>
            </a:r>
            <a:r>
              <a:rPr lang="en-US" sz="2100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i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 </a:t>
            </a:r>
            <a:r>
              <a:rPr lang="en-US" sz="2100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położenie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</a:t>
            </a:r>
            <a:r>
              <a:rPr lang="en-US" sz="2100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geograficzne</a:t>
            </a:r>
            <a:endParaRPr lang="en-US" sz="2100" dirty="0" err="1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75000"/>
                    </a:schemeClr>
                  </a:gs>
                </a:gsLst>
                <a:lin ang="540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7" name="Picture 7" descr="Chart&#10;&#10;Description automatically generated">
            <a:extLst>
              <a:ext uri="{FF2B5EF4-FFF2-40B4-BE49-F238E27FC236}">
                <a16:creationId xmlns:a16="http://schemas.microsoft.com/office/drawing/2014/main" id="{F522AADA-9209-32C4-BC65-D7CD050CDF6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510212" y="423427"/>
            <a:ext cx="7164970" cy="4027266"/>
          </a:xfrm>
        </p:spPr>
      </p:pic>
    </p:spTree>
    <p:extLst>
      <p:ext uri="{BB962C8B-B14F-4D97-AF65-F5344CB8AC3E}">
        <p14:creationId xmlns:p14="http://schemas.microsoft.com/office/powerpoint/2010/main" val="4241448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1EADC-4A00-7A29-9024-AB1CB70C4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cs typeface="Calibri Light"/>
              </a:rPr>
              <a:t>Zależności</a:t>
            </a:r>
            <a:r>
              <a:rPr lang="en-US" b="1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cs typeface="Calibri Light"/>
              </a:rPr>
              <a:t> </a:t>
            </a:r>
            <a:r>
              <a:rPr lang="en-US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cs typeface="Calibri Light"/>
              </a:rPr>
              <a:t>między</a:t>
            </a:r>
            <a:r>
              <a:rPr lang="en-US" b="1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cs typeface="Calibri Light"/>
              </a:rPr>
              <a:t> </a:t>
            </a:r>
            <a:r>
              <a:rPr lang="en-US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cs typeface="Calibri Light"/>
              </a:rPr>
              <a:t>atrybutami</a:t>
            </a:r>
            <a:endParaRPr lang="en-US" b="1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cs typeface="Calibri Ligh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489E4-5520-6C02-C2A1-3911157878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B3F9C159-9ABD-99D8-D742-7FEDF56CEF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87805" y="2091796"/>
            <a:ext cx="4114015" cy="36994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72C1E1-DDBE-6C99-8DD4-9C869B2747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7C1A6691-B373-D74D-3CBB-B3EA915887D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651579" y="2091796"/>
            <a:ext cx="4118067" cy="37332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93461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E744B-2C48-8748-4245-BD9343D3C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Czas</a:t>
            </a:r>
            <a:r>
              <a:rPr lang="en-US" sz="4000" b="1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sz="4000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na</a:t>
            </a:r>
            <a:r>
              <a:rPr lang="en-US" sz="4000" b="1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 </a:t>
            </a:r>
            <a:r>
              <a:rPr lang="en-US" sz="4000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pytania</a:t>
            </a:r>
            <a:endParaRPr lang="en-US" sz="4000" b="1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BB5B0-8E40-090E-470B-BCC9A90C09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123A53-2963-E3FA-8A55-59A1E4F4159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4264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Mesh</vt:lpstr>
      <vt:lpstr>PowerPoint Presentation</vt:lpstr>
      <vt:lpstr>Jak zburzyć nowy yORK I NA TYM SKORZYSTAĆ?</vt:lpstr>
      <vt:lpstr>pROFITY</vt:lpstr>
      <vt:lpstr>Aplikacja  (Prototyp)</vt:lpstr>
      <vt:lpstr>Wybrany MODEL</vt:lpstr>
      <vt:lpstr>Zbiór danych</vt:lpstr>
      <vt:lpstr>Wpływ kolumn na ocenę modelu</vt:lpstr>
      <vt:lpstr>Zależności między atrybutami</vt:lpstr>
      <vt:lpstr>Czas na pytania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245</cp:revision>
  <dcterms:created xsi:type="dcterms:W3CDTF">2022-04-09T05:38:51Z</dcterms:created>
  <dcterms:modified xsi:type="dcterms:W3CDTF">2022-04-09T13:47:38Z</dcterms:modified>
</cp:coreProperties>
</file>

<file path=docProps/thumbnail.jpeg>
</file>